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Open Sans Extra Bold" panose="020B0604020202020204" charset="0"/>
      <p:regular r:id="rId10"/>
    </p:embeddedFont>
    <p:embeddedFont>
      <p:font typeface="Poppins" panose="00000500000000000000" pitchFamily="2"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266048" y="1567862"/>
            <a:ext cx="8015383" cy="4828574"/>
          </a:xfrm>
          <a:prstGeom prst="rect">
            <a:avLst/>
          </a:prstGeom>
        </p:spPr>
        <p:txBody>
          <a:bodyPr lIns="0" tIns="0" rIns="0" bIns="0" rtlCol="0" anchor="t">
            <a:spAutoFit/>
          </a:bodyPr>
          <a:lstStyle/>
          <a:p>
            <a:pPr algn="l">
              <a:lnSpc>
                <a:spcPts val="12819"/>
              </a:lnSpc>
              <a:spcBef>
                <a:spcPct val="0"/>
              </a:spcBef>
            </a:pPr>
            <a:r>
              <a:rPr lang="en-US" sz="9156" dirty="0">
                <a:solidFill>
                  <a:srgbClr val="051D40"/>
                </a:solidFill>
                <a:latin typeface="Open Sans Extra Bold"/>
                <a:ea typeface="Open Sans Extra Bold"/>
                <a:cs typeface="Open Sans Extra Bold"/>
                <a:sym typeface="Open Sans Extra Bold"/>
              </a:rPr>
              <a:t>School Management System </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en-US"/>
          </a:p>
        </p:txBody>
      </p:sp>
      <p:sp>
        <p:nvSpPr>
          <p:cNvPr id="16" name="TextBox 16"/>
          <p:cNvSpPr txBox="1"/>
          <p:nvPr/>
        </p:nvSpPr>
        <p:spPr>
          <a:xfrm>
            <a:off x="1391331" y="6631448"/>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DEPI projetc</a:t>
            </a:r>
          </a:p>
        </p:txBody>
      </p:sp>
      <p:grpSp>
        <p:nvGrpSpPr>
          <p:cNvPr id="17" name="Group 17"/>
          <p:cNvGrpSpPr>
            <a:grpSpLocks noChangeAspect="1"/>
          </p:cNvGrpSpPr>
          <p:nvPr/>
        </p:nvGrpSpPr>
        <p:grpSpPr>
          <a:xfrm>
            <a:off x="8573918" y="3143201"/>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28" b="-3228"/>
              </a:stretch>
            </a:blipFill>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880493" y="1987964"/>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Agenda </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230347" y="4154541"/>
            <a:ext cx="616325" cy="546848"/>
          </a:xfrm>
          <a:custGeom>
            <a:avLst/>
            <a:gdLst/>
            <a:ahLst/>
            <a:cxnLst/>
            <a:rect l="l" t="t" r="r" b="b"/>
            <a:pathLst>
              <a:path w="616325" h="546848">
                <a:moveTo>
                  <a:pt x="0" y="0"/>
                </a:moveTo>
                <a:lnTo>
                  <a:pt x="616325" y="0"/>
                </a:lnTo>
                <a:lnTo>
                  <a:pt x="616325" y="546848"/>
                </a:lnTo>
                <a:lnTo>
                  <a:pt x="0" y="546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txBody>
          <a:bodyPr/>
          <a:lstStyle/>
          <a:p>
            <a:endParaRPr lang="en-US"/>
          </a:p>
        </p:txBody>
      </p:sp>
      <p:sp>
        <p:nvSpPr>
          <p:cNvPr id="11" name="TextBox 11"/>
          <p:cNvSpPr txBox="1"/>
          <p:nvPr/>
        </p:nvSpPr>
        <p:spPr>
          <a:xfrm>
            <a:off x="3135919" y="4071956"/>
            <a:ext cx="4551256" cy="616768"/>
          </a:xfrm>
          <a:prstGeom prst="rect">
            <a:avLst/>
          </a:prstGeom>
        </p:spPr>
        <p:txBody>
          <a:bodyPr lIns="0" tIns="0" rIns="0" bIns="0" rtlCol="0" anchor="t">
            <a:spAutoFit/>
          </a:bodyPr>
          <a:lstStyle/>
          <a:p>
            <a:pPr algn="l">
              <a:lnSpc>
                <a:spcPts val="4819"/>
              </a:lnSpc>
              <a:spcBef>
                <a:spcPct val="0"/>
              </a:spcBef>
            </a:pPr>
            <a:r>
              <a:rPr lang="en-US" sz="3442" spc="-68">
                <a:solidFill>
                  <a:srgbClr val="051D40"/>
                </a:solidFill>
                <a:latin typeface="Poppins"/>
                <a:ea typeface="Poppins"/>
                <a:cs typeface="Poppins"/>
                <a:sym typeface="Poppins"/>
              </a:rPr>
              <a:t>Project Overview</a:t>
            </a:r>
          </a:p>
        </p:txBody>
      </p:sp>
      <p:sp>
        <p:nvSpPr>
          <p:cNvPr id="12" name="TextBox 12"/>
          <p:cNvSpPr txBox="1"/>
          <p:nvPr/>
        </p:nvSpPr>
        <p:spPr>
          <a:xfrm>
            <a:off x="8950097" y="4071956"/>
            <a:ext cx="797161" cy="616768"/>
          </a:xfrm>
          <a:prstGeom prst="rect">
            <a:avLst/>
          </a:prstGeom>
        </p:spPr>
        <p:txBody>
          <a:bodyPr lIns="0" tIns="0" rIns="0" bIns="0" rtlCol="0" anchor="t">
            <a:spAutoFit/>
          </a:bodyPr>
          <a:lstStyle/>
          <a:p>
            <a:pPr algn="r">
              <a:lnSpc>
                <a:spcPts val="4819"/>
              </a:lnSpc>
              <a:spcBef>
                <a:spcPct val="0"/>
              </a:spcBef>
            </a:pPr>
            <a:r>
              <a:rPr lang="en-US" sz="3442" spc="-68">
                <a:solidFill>
                  <a:srgbClr val="051D40"/>
                </a:solidFill>
                <a:latin typeface="Poppins"/>
                <a:ea typeface="Poppins"/>
                <a:cs typeface="Poppins"/>
                <a:sym typeface="Poppins"/>
              </a:rPr>
              <a:t>01</a:t>
            </a:r>
          </a:p>
        </p:txBody>
      </p:sp>
      <p:sp>
        <p:nvSpPr>
          <p:cNvPr id="13" name="Freeform 13"/>
          <p:cNvSpPr/>
          <p:nvPr/>
        </p:nvSpPr>
        <p:spPr>
          <a:xfrm rot="5400000">
            <a:off x="2230347" y="4909067"/>
            <a:ext cx="616325" cy="546848"/>
          </a:xfrm>
          <a:custGeom>
            <a:avLst/>
            <a:gdLst/>
            <a:ahLst/>
            <a:cxnLst/>
            <a:rect l="l" t="t" r="r" b="b"/>
            <a:pathLst>
              <a:path w="616325" h="546848">
                <a:moveTo>
                  <a:pt x="0" y="0"/>
                </a:moveTo>
                <a:lnTo>
                  <a:pt x="616325" y="0"/>
                </a:lnTo>
                <a:lnTo>
                  <a:pt x="616325" y="546848"/>
                </a:lnTo>
                <a:lnTo>
                  <a:pt x="0" y="546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135919" y="4826482"/>
            <a:ext cx="4997576" cy="616768"/>
          </a:xfrm>
          <a:prstGeom prst="rect">
            <a:avLst/>
          </a:prstGeom>
        </p:spPr>
        <p:txBody>
          <a:bodyPr lIns="0" tIns="0" rIns="0" bIns="0" rtlCol="0" anchor="t">
            <a:spAutoFit/>
          </a:bodyPr>
          <a:lstStyle/>
          <a:p>
            <a:pPr algn="l">
              <a:lnSpc>
                <a:spcPts val="4819"/>
              </a:lnSpc>
              <a:spcBef>
                <a:spcPct val="0"/>
              </a:spcBef>
            </a:pPr>
            <a:r>
              <a:rPr lang="en-US" sz="3442" spc="-68">
                <a:solidFill>
                  <a:srgbClr val="051D40"/>
                </a:solidFill>
                <a:latin typeface="Poppins"/>
                <a:ea typeface="Poppins"/>
                <a:cs typeface="Poppins"/>
                <a:sym typeface="Poppins"/>
              </a:rPr>
              <a:t>Project Features </a:t>
            </a:r>
          </a:p>
        </p:txBody>
      </p:sp>
      <p:sp>
        <p:nvSpPr>
          <p:cNvPr id="15" name="TextBox 15"/>
          <p:cNvSpPr txBox="1"/>
          <p:nvPr/>
        </p:nvSpPr>
        <p:spPr>
          <a:xfrm>
            <a:off x="8950097" y="4826482"/>
            <a:ext cx="797161" cy="616768"/>
          </a:xfrm>
          <a:prstGeom prst="rect">
            <a:avLst/>
          </a:prstGeom>
        </p:spPr>
        <p:txBody>
          <a:bodyPr lIns="0" tIns="0" rIns="0" bIns="0" rtlCol="0" anchor="t">
            <a:spAutoFit/>
          </a:bodyPr>
          <a:lstStyle/>
          <a:p>
            <a:pPr algn="r">
              <a:lnSpc>
                <a:spcPts val="4819"/>
              </a:lnSpc>
              <a:spcBef>
                <a:spcPct val="0"/>
              </a:spcBef>
            </a:pPr>
            <a:r>
              <a:rPr lang="en-US" sz="3442" spc="-68">
                <a:solidFill>
                  <a:srgbClr val="051D40"/>
                </a:solidFill>
                <a:latin typeface="Poppins"/>
                <a:ea typeface="Poppins"/>
                <a:cs typeface="Poppins"/>
                <a:sym typeface="Poppins"/>
              </a:rPr>
              <a:t>02</a:t>
            </a:r>
          </a:p>
        </p:txBody>
      </p:sp>
      <p:sp>
        <p:nvSpPr>
          <p:cNvPr id="16" name="Freeform 16"/>
          <p:cNvSpPr/>
          <p:nvPr/>
        </p:nvSpPr>
        <p:spPr>
          <a:xfrm rot="5400000">
            <a:off x="2230347" y="5663268"/>
            <a:ext cx="616325" cy="546848"/>
          </a:xfrm>
          <a:custGeom>
            <a:avLst/>
            <a:gdLst/>
            <a:ahLst/>
            <a:cxnLst/>
            <a:rect l="l" t="t" r="r" b="b"/>
            <a:pathLst>
              <a:path w="616325" h="546848">
                <a:moveTo>
                  <a:pt x="0" y="0"/>
                </a:moveTo>
                <a:lnTo>
                  <a:pt x="616325" y="0"/>
                </a:lnTo>
                <a:lnTo>
                  <a:pt x="616325" y="546848"/>
                </a:lnTo>
                <a:lnTo>
                  <a:pt x="0" y="546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3135919" y="5580683"/>
            <a:ext cx="5612167" cy="616768"/>
          </a:xfrm>
          <a:prstGeom prst="rect">
            <a:avLst/>
          </a:prstGeom>
        </p:spPr>
        <p:txBody>
          <a:bodyPr lIns="0" tIns="0" rIns="0" bIns="0" rtlCol="0" anchor="t">
            <a:spAutoFit/>
          </a:bodyPr>
          <a:lstStyle/>
          <a:p>
            <a:pPr algn="l">
              <a:lnSpc>
                <a:spcPts val="4819"/>
              </a:lnSpc>
              <a:spcBef>
                <a:spcPct val="0"/>
              </a:spcBef>
            </a:pPr>
            <a:r>
              <a:rPr lang="en-US" sz="3442" spc="-68">
                <a:solidFill>
                  <a:srgbClr val="051D40"/>
                </a:solidFill>
                <a:latin typeface="Poppins"/>
                <a:ea typeface="Poppins"/>
                <a:cs typeface="Poppins"/>
                <a:sym typeface="Poppins"/>
              </a:rPr>
              <a:t>Project Architecture</a:t>
            </a:r>
          </a:p>
        </p:txBody>
      </p:sp>
      <p:sp>
        <p:nvSpPr>
          <p:cNvPr id="18" name="TextBox 18"/>
          <p:cNvSpPr txBox="1"/>
          <p:nvPr/>
        </p:nvSpPr>
        <p:spPr>
          <a:xfrm>
            <a:off x="8950097" y="5580683"/>
            <a:ext cx="797161" cy="616768"/>
          </a:xfrm>
          <a:prstGeom prst="rect">
            <a:avLst/>
          </a:prstGeom>
        </p:spPr>
        <p:txBody>
          <a:bodyPr lIns="0" tIns="0" rIns="0" bIns="0" rtlCol="0" anchor="t">
            <a:spAutoFit/>
          </a:bodyPr>
          <a:lstStyle/>
          <a:p>
            <a:pPr algn="r">
              <a:lnSpc>
                <a:spcPts val="4819"/>
              </a:lnSpc>
              <a:spcBef>
                <a:spcPct val="0"/>
              </a:spcBef>
            </a:pPr>
            <a:r>
              <a:rPr lang="en-US" sz="3442" spc="-68">
                <a:solidFill>
                  <a:srgbClr val="051D40"/>
                </a:solidFill>
                <a:latin typeface="Poppins"/>
                <a:ea typeface="Poppins"/>
                <a:cs typeface="Poppins"/>
                <a:sym typeface="Poppins"/>
              </a:rPr>
              <a:t>03</a:t>
            </a:r>
          </a:p>
        </p:txBody>
      </p:sp>
      <p:sp>
        <p:nvSpPr>
          <p:cNvPr id="19" name="Freeform 19"/>
          <p:cNvSpPr/>
          <p:nvPr/>
        </p:nvSpPr>
        <p:spPr>
          <a:xfrm rot="5400000">
            <a:off x="2230347" y="6417794"/>
            <a:ext cx="616325" cy="546848"/>
          </a:xfrm>
          <a:custGeom>
            <a:avLst/>
            <a:gdLst/>
            <a:ahLst/>
            <a:cxnLst/>
            <a:rect l="l" t="t" r="r" b="b"/>
            <a:pathLst>
              <a:path w="616325" h="546848">
                <a:moveTo>
                  <a:pt x="0" y="0"/>
                </a:moveTo>
                <a:lnTo>
                  <a:pt x="616325" y="0"/>
                </a:lnTo>
                <a:lnTo>
                  <a:pt x="616325" y="546848"/>
                </a:lnTo>
                <a:lnTo>
                  <a:pt x="0" y="546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3135919" y="6335209"/>
            <a:ext cx="5304871" cy="616768"/>
          </a:xfrm>
          <a:prstGeom prst="rect">
            <a:avLst/>
          </a:prstGeom>
        </p:spPr>
        <p:txBody>
          <a:bodyPr lIns="0" tIns="0" rIns="0" bIns="0" rtlCol="0" anchor="t">
            <a:spAutoFit/>
          </a:bodyPr>
          <a:lstStyle/>
          <a:p>
            <a:pPr algn="l">
              <a:lnSpc>
                <a:spcPts val="4819"/>
              </a:lnSpc>
              <a:spcBef>
                <a:spcPct val="0"/>
              </a:spcBef>
            </a:pPr>
            <a:r>
              <a:rPr lang="en-US" sz="3442" spc="-68">
                <a:solidFill>
                  <a:srgbClr val="051D40"/>
                </a:solidFill>
                <a:latin typeface="Poppins"/>
                <a:ea typeface="Poppins"/>
                <a:cs typeface="Poppins"/>
                <a:sym typeface="Poppins"/>
              </a:rPr>
              <a:t>Project Run</a:t>
            </a:r>
          </a:p>
        </p:txBody>
      </p:sp>
      <p:sp>
        <p:nvSpPr>
          <p:cNvPr id="21" name="TextBox 21"/>
          <p:cNvSpPr txBox="1"/>
          <p:nvPr/>
        </p:nvSpPr>
        <p:spPr>
          <a:xfrm>
            <a:off x="8950097" y="6335209"/>
            <a:ext cx="797161" cy="616768"/>
          </a:xfrm>
          <a:prstGeom prst="rect">
            <a:avLst/>
          </a:prstGeom>
        </p:spPr>
        <p:txBody>
          <a:bodyPr lIns="0" tIns="0" rIns="0" bIns="0" rtlCol="0" anchor="t">
            <a:spAutoFit/>
          </a:bodyPr>
          <a:lstStyle/>
          <a:p>
            <a:pPr algn="r">
              <a:lnSpc>
                <a:spcPts val="4819"/>
              </a:lnSpc>
              <a:spcBef>
                <a:spcPct val="0"/>
              </a:spcBef>
            </a:pPr>
            <a:r>
              <a:rPr lang="en-US" sz="3442" spc="-68">
                <a:solidFill>
                  <a:srgbClr val="051D40"/>
                </a:solidFill>
                <a:latin typeface="Poppins"/>
                <a:ea typeface="Poppins"/>
                <a:cs typeface="Poppins"/>
                <a:sym typeface="Poppins"/>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Overview </a:t>
            </a:r>
          </a:p>
        </p:txBody>
      </p:sp>
      <p:sp>
        <p:nvSpPr>
          <p:cNvPr id="10" name="TextBox 10"/>
          <p:cNvSpPr txBox="1"/>
          <p:nvPr/>
        </p:nvSpPr>
        <p:spPr>
          <a:xfrm>
            <a:off x="3906280" y="4178646"/>
            <a:ext cx="10494490" cy="3145184"/>
          </a:xfrm>
          <a:prstGeom prst="rect">
            <a:avLst/>
          </a:prstGeom>
        </p:spPr>
        <p:txBody>
          <a:bodyPr lIns="0" tIns="0" rIns="0" bIns="0" rtlCol="0" anchor="t">
            <a:spAutoFit/>
          </a:bodyPr>
          <a:lstStyle/>
          <a:p>
            <a:pPr algn="ctr">
              <a:lnSpc>
                <a:spcPts val="3568"/>
              </a:lnSpc>
              <a:spcBef>
                <a:spcPct val="0"/>
              </a:spcBef>
            </a:pPr>
            <a:r>
              <a:rPr lang="en-US" sz="2548" spc="-50">
                <a:solidFill>
                  <a:srgbClr val="FDFDFD"/>
                </a:solidFill>
                <a:latin typeface="Poppins"/>
                <a:ea typeface="Poppins"/>
                <a:cs typeface="Poppins"/>
                <a:sym typeface="Poppins"/>
              </a:rPr>
              <a:t>The school management system project is developed using ASP.NET Core MVC. The main objective of this system is to help manage different aspects of a school environment, such as students, courses, teachers, and rooms. The project makes use of ASP.NET Core MVC to structure the application and Entity Framework to handle database operations, with SQL Server as the database backend.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t="-25046" b="-25046"/>
              </a:stretch>
            </a:blipFill>
          </p:spPr>
          <p:txBody>
            <a:bodyPr/>
            <a:lstStyle/>
            <a:p>
              <a:endParaRPr lang="en-US"/>
            </a:p>
          </p:txBody>
        </p:sp>
      </p:grpSp>
      <p:sp>
        <p:nvSpPr>
          <p:cNvPr id="11" name="TextBox 11"/>
          <p:cNvSpPr txBox="1"/>
          <p:nvPr/>
        </p:nvSpPr>
        <p:spPr>
          <a:xfrm>
            <a:off x="1176926" y="4118503"/>
            <a:ext cx="8414772" cy="4488663"/>
          </a:xfrm>
          <a:prstGeom prst="rect">
            <a:avLst/>
          </a:prstGeom>
        </p:spPr>
        <p:txBody>
          <a:bodyPr lIns="0" tIns="0" rIns="0" bIns="0" rtlCol="0" anchor="t">
            <a:spAutoFit/>
          </a:bodyPr>
          <a:lstStyle/>
          <a:p>
            <a:pPr marL="546437" lvl="1" indent="-273218" algn="l">
              <a:lnSpc>
                <a:spcPts val="3543"/>
              </a:lnSpc>
              <a:buAutoNum type="arabicPeriod"/>
            </a:pPr>
            <a:r>
              <a:rPr lang="en-US" sz="2530" spc="-50">
                <a:solidFill>
                  <a:srgbClr val="051D40"/>
                </a:solidFill>
                <a:latin typeface="Poppins"/>
                <a:ea typeface="Poppins"/>
                <a:cs typeface="Poppins"/>
                <a:sym typeface="Poppins"/>
              </a:rPr>
              <a:t>The core features of the system revolve around student and course management. The student management feature allows users to create, delete and present student information. For each student, details like name, age and photo are stored.</a:t>
            </a:r>
          </a:p>
          <a:p>
            <a:pPr marL="546437" lvl="1" indent="-273218" algn="l">
              <a:lnSpc>
                <a:spcPts val="3543"/>
              </a:lnSpc>
              <a:spcBef>
                <a:spcPct val="0"/>
              </a:spcBef>
              <a:buAutoNum type="arabicPeriod"/>
            </a:pPr>
            <a:r>
              <a:rPr lang="en-US" sz="2530" spc="-50">
                <a:solidFill>
                  <a:srgbClr val="051D40"/>
                </a:solidFill>
                <a:latin typeface="Poppins"/>
                <a:ea typeface="Poppins"/>
                <a:cs typeface="Poppins"/>
                <a:sym typeface="Poppins"/>
              </a:rPr>
              <a:t>Similarly, the course management feature allows users to create, delete and retrieve course details. Each course has attributes like course name and assigned teacher.</a:t>
            </a:r>
          </a:p>
        </p:txBody>
      </p:sp>
      <p:sp>
        <p:nvSpPr>
          <p:cNvPr id="12" name="TextBox 12"/>
          <p:cNvSpPr txBox="1"/>
          <p:nvPr/>
        </p:nvSpPr>
        <p:spPr>
          <a:xfrm>
            <a:off x="1518345" y="3094787"/>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Features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t="-25046" b="-25046"/>
              </a:stretch>
            </a:blipFill>
          </p:spPr>
          <p:txBody>
            <a:bodyPr/>
            <a:lstStyle/>
            <a:p>
              <a:endParaRPr lang="en-US"/>
            </a:p>
          </p:txBody>
        </p:sp>
      </p:grpSp>
      <p:sp>
        <p:nvSpPr>
          <p:cNvPr id="11" name="TextBox 11"/>
          <p:cNvSpPr txBox="1"/>
          <p:nvPr/>
        </p:nvSpPr>
        <p:spPr>
          <a:xfrm>
            <a:off x="1466704" y="4118503"/>
            <a:ext cx="8414772" cy="4488663"/>
          </a:xfrm>
          <a:prstGeom prst="rect">
            <a:avLst/>
          </a:prstGeom>
        </p:spPr>
        <p:txBody>
          <a:bodyPr lIns="0" tIns="0" rIns="0" bIns="0" rtlCol="0" anchor="t">
            <a:spAutoFit/>
          </a:bodyPr>
          <a:lstStyle/>
          <a:p>
            <a:pPr algn="l">
              <a:lnSpc>
                <a:spcPts val="3543"/>
              </a:lnSpc>
            </a:pPr>
            <a:r>
              <a:rPr lang="en-US" sz="2530" spc="-50">
                <a:solidFill>
                  <a:srgbClr val="051D40"/>
                </a:solidFill>
                <a:latin typeface="Poppins"/>
                <a:ea typeface="Poppins"/>
                <a:cs typeface="Poppins"/>
                <a:sym typeface="Poppins"/>
              </a:rPr>
              <a:t>3. In addition to student and course management, the system also supports teacher management. Users can add or remove new teachers or view a list of all teachers. Teacher records include data such as name, Age, and Address. </a:t>
            </a:r>
          </a:p>
          <a:p>
            <a:pPr algn="l">
              <a:lnSpc>
                <a:spcPts val="3543"/>
              </a:lnSpc>
            </a:pPr>
            <a:endParaRPr lang="en-US" sz="2530" spc="-50">
              <a:solidFill>
                <a:srgbClr val="051D40"/>
              </a:solidFill>
              <a:latin typeface="Poppins"/>
              <a:ea typeface="Poppins"/>
              <a:cs typeface="Poppins"/>
              <a:sym typeface="Poppins"/>
            </a:endParaRPr>
          </a:p>
          <a:p>
            <a:pPr marL="0" lvl="0" indent="0" algn="l">
              <a:lnSpc>
                <a:spcPts val="3543"/>
              </a:lnSpc>
              <a:spcBef>
                <a:spcPct val="0"/>
              </a:spcBef>
            </a:pPr>
            <a:r>
              <a:rPr lang="en-US" sz="2530" spc="-50">
                <a:solidFill>
                  <a:srgbClr val="051D40"/>
                </a:solidFill>
                <a:latin typeface="Poppins"/>
                <a:ea typeface="Poppins"/>
                <a:cs typeface="Poppins"/>
                <a:sym typeface="Poppins"/>
              </a:rPr>
              <a:t>4. The system also has a room management function. Each room has attributes such as room name and active status. Users can also create, delete, and list room records.</a:t>
            </a:r>
          </a:p>
        </p:txBody>
      </p:sp>
      <p:sp>
        <p:nvSpPr>
          <p:cNvPr id="12" name="TextBox 12"/>
          <p:cNvSpPr txBox="1"/>
          <p:nvPr/>
        </p:nvSpPr>
        <p:spPr>
          <a:xfrm>
            <a:off x="1518345" y="3094787"/>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Features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US"/>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221496" y="1696377"/>
            <a:ext cx="7922504" cy="7715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ea typeface="Open Sans Extra Bold"/>
                <a:cs typeface="Open Sans Extra Bold"/>
                <a:sym typeface="Open Sans Extra Bold"/>
              </a:rPr>
              <a:t>Architecture</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9966307" y="300249"/>
            <a:ext cx="8027935" cy="9598729"/>
            <a:chOff x="0" y="0"/>
            <a:chExt cx="8603361" cy="10286746"/>
          </a:xfrm>
        </p:grpSpPr>
        <p:sp>
          <p:nvSpPr>
            <p:cNvPr id="10" name="Freeform 10"/>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8002" r="-51461"/>
              </a:stretch>
            </a:blipFill>
          </p:spPr>
          <p:txBody>
            <a:bodyPr/>
            <a:lstStyle/>
            <a:p>
              <a:endParaRPr lang="en-US"/>
            </a:p>
          </p:txBody>
        </p:sp>
      </p:grpSp>
      <p:grpSp>
        <p:nvGrpSpPr>
          <p:cNvPr id="11" name="Group 11"/>
          <p:cNvGrpSpPr/>
          <p:nvPr/>
        </p:nvGrpSpPr>
        <p:grpSpPr>
          <a:xfrm>
            <a:off x="14700679" y="7074186"/>
            <a:ext cx="5946973" cy="59469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79218" y="7557740"/>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grpSp>
        <p:nvGrpSpPr>
          <p:cNvPr id="15" name="Group 15"/>
          <p:cNvGrpSpPr/>
          <p:nvPr/>
        </p:nvGrpSpPr>
        <p:grpSpPr>
          <a:xfrm>
            <a:off x="1028700" y="3232918"/>
            <a:ext cx="11387207" cy="4324823"/>
            <a:chOff x="0" y="0"/>
            <a:chExt cx="2999100" cy="1139048"/>
          </a:xfrm>
        </p:grpSpPr>
        <p:sp>
          <p:nvSpPr>
            <p:cNvPr id="16" name="Freeform 16"/>
            <p:cNvSpPr/>
            <p:nvPr/>
          </p:nvSpPr>
          <p:spPr>
            <a:xfrm>
              <a:off x="0" y="0"/>
              <a:ext cx="2999100" cy="1139048"/>
            </a:xfrm>
            <a:custGeom>
              <a:avLst/>
              <a:gdLst/>
              <a:ahLst/>
              <a:cxnLst/>
              <a:rect l="l" t="t" r="r" b="b"/>
              <a:pathLst>
                <a:path w="2999100" h="1139048">
                  <a:moveTo>
                    <a:pt x="9518" y="0"/>
                  </a:moveTo>
                  <a:lnTo>
                    <a:pt x="2989581" y="0"/>
                  </a:lnTo>
                  <a:cubicBezTo>
                    <a:pt x="2992106" y="0"/>
                    <a:pt x="2994527" y="1003"/>
                    <a:pt x="2996312" y="2788"/>
                  </a:cubicBezTo>
                  <a:cubicBezTo>
                    <a:pt x="2998097" y="4573"/>
                    <a:pt x="2999100" y="6994"/>
                    <a:pt x="2999100" y="9518"/>
                  </a:cubicBezTo>
                  <a:lnTo>
                    <a:pt x="2999100" y="1129530"/>
                  </a:lnTo>
                  <a:cubicBezTo>
                    <a:pt x="2999100" y="1132054"/>
                    <a:pt x="2998097" y="1134475"/>
                    <a:pt x="2996312" y="1136260"/>
                  </a:cubicBezTo>
                  <a:cubicBezTo>
                    <a:pt x="2994527" y="1138045"/>
                    <a:pt x="2992106" y="1139048"/>
                    <a:pt x="2989581" y="1139048"/>
                  </a:cubicBezTo>
                  <a:lnTo>
                    <a:pt x="9518" y="1139048"/>
                  </a:lnTo>
                  <a:cubicBezTo>
                    <a:pt x="4261" y="1139048"/>
                    <a:pt x="0" y="1134786"/>
                    <a:pt x="0" y="1129530"/>
                  </a:cubicBezTo>
                  <a:lnTo>
                    <a:pt x="0" y="9518"/>
                  </a:lnTo>
                  <a:cubicBezTo>
                    <a:pt x="0" y="6994"/>
                    <a:pt x="1003" y="4573"/>
                    <a:pt x="2788" y="2788"/>
                  </a:cubicBezTo>
                  <a:cubicBezTo>
                    <a:pt x="4573" y="1003"/>
                    <a:pt x="6994" y="0"/>
                    <a:pt x="9518" y="0"/>
                  </a:cubicBezTo>
                  <a:close/>
                </a:path>
              </a:pathLst>
            </a:custGeom>
            <a:solidFill>
              <a:srgbClr val="00569E"/>
            </a:solidFill>
          </p:spPr>
          <p:txBody>
            <a:bodyPr/>
            <a:lstStyle/>
            <a:p>
              <a:endParaRPr lang="en-US"/>
            </a:p>
          </p:txBody>
        </p:sp>
        <p:sp>
          <p:nvSpPr>
            <p:cNvPr id="17" name="TextBox 17"/>
            <p:cNvSpPr txBox="1"/>
            <p:nvPr/>
          </p:nvSpPr>
          <p:spPr>
            <a:xfrm>
              <a:off x="0" y="-38100"/>
              <a:ext cx="2999100" cy="1177148"/>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2233697" y="3597862"/>
            <a:ext cx="8215573" cy="3518734"/>
          </a:xfrm>
          <a:prstGeom prst="rect">
            <a:avLst/>
          </a:prstGeom>
        </p:spPr>
        <p:txBody>
          <a:bodyPr lIns="0" tIns="0" rIns="0" bIns="0" rtlCol="0" anchor="t">
            <a:spAutoFit/>
          </a:bodyPr>
          <a:lstStyle/>
          <a:p>
            <a:pPr marL="0" lvl="0" indent="0" algn="ctr">
              <a:lnSpc>
                <a:spcPts val="3454"/>
              </a:lnSpc>
              <a:spcBef>
                <a:spcPct val="0"/>
              </a:spcBef>
            </a:pPr>
            <a:r>
              <a:rPr lang="en-US" sz="2467" spc="-49">
                <a:solidFill>
                  <a:srgbClr val="FDFDFD"/>
                </a:solidFill>
                <a:latin typeface="Poppins"/>
                <a:ea typeface="Poppins"/>
                <a:cs typeface="Poppins"/>
                <a:sym typeface="Poppins"/>
              </a:rPr>
              <a:t>The system follows the MVC (Model-View-Controller) pattern. The Model represents the data in the form of entities like Student, Course, Teacher, and Room. The View handles how this data is displayed to the user, such as lists of students or courses. Finally, the Controller manages the interactions between the user and the system, handling requests for creating, deleting, and retrieving records.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417025" y="702942"/>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Project Run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061529" y="2937389"/>
            <a:ext cx="12164941" cy="5750200"/>
            <a:chOff x="0" y="0"/>
            <a:chExt cx="3203935" cy="1514456"/>
          </a:xfrm>
        </p:grpSpPr>
        <p:sp>
          <p:nvSpPr>
            <p:cNvPr id="6" name="Freeform 6"/>
            <p:cNvSpPr/>
            <p:nvPr/>
          </p:nvSpPr>
          <p:spPr>
            <a:xfrm>
              <a:off x="0" y="0"/>
              <a:ext cx="3203935" cy="1514456"/>
            </a:xfrm>
            <a:custGeom>
              <a:avLst/>
              <a:gdLst/>
              <a:ahLst/>
              <a:cxnLst/>
              <a:rect l="l" t="t" r="r" b="b"/>
              <a:pathLst>
                <a:path w="3203935" h="1514456">
                  <a:moveTo>
                    <a:pt x="0" y="0"/>
                  </a:moveTo>
                  <a:lnTo>
                    <a:pt x="3203935" y="0"/>
                  </a:lnTo>
                  <a:lnTo>
                    <a:pt x="3203935" y="1514456"/>
                  </a:lnTo>
                  <a:lnTo>
                    <a:pt x="0" y="1514456"/>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203935" cy="1552556"/>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267746"/>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THANK YOU</a:t>
            </a:r>
          </a:p>
        </p:txBody>
      </p:sp>
      <p:sp>
        <p:nvSpPr>
          <p:cNvPr id="9" name="TextBox 9"/>
          <p:cNvSpPr txBox="1"/>
          <p:nvPr/>
        </p:nvSpPr>
        <p:spPr>
          <a:xfrm>
            <a:off x="4536264" y="5756824"/>
            <a:ext cx="9215471" cy="3296661"/>
          </a:xfrm>
          <a:prstGeom prst="rect">
            <a:avLst/>
          </a:prstGeom>
        </p:spPr>
        <p:txBody>
          <a:bodyPr lIns="0" tIns="0" rIns="0" bIns="0" rtlCol="0" anchor="t">
            <a:spAutoFit/>
          </a:bodyPr>
          <a:lstStyle/>
          <a:p>
            <a:pPr algn="ctr">
              <a:lnSpc>
                <a:spcPts val="2952"/>
              </a:lnSpc>
            </a:pPr>
            <a:r>
              <a:rPr lang="en-US" sz="2108" spc="-42">
                <a:solidFill>
                  <a:srgbClr val="FFFFFF"/>
                </a:solidFill>
                <a:latin typeface="Poppins"/>
                <a:ea typeface="Poppins"/>
                <a:cs typeface="Poppins"/>
                <a:sym typeface="Poppins"/>
              </a:rPr>
              <a:t>Team members</a:t>
            </a:r>
          </a:p>
          <a:p>
            <a:pPr algn="ctr">
              <a:lnSpc>
                <a:spcPts val="2952"/>
              </a:lnSpc>
            </a:pPr>
            <a:endParaRPr lang="en-US" sz="2108" spc="-42">
              <a:solidFill>
                <a:srgbClr val="FFFFFF"/>
              </a:solidFill>
              <a:latin typeface="Poppins"/>
              <a:ea typeface="Poppins"/>
              <a:cs typeface="Poppins"/>
              <a:sym typeface="Poppins"/>
            </a:endParaRPr>
          </a:p>
          <a:p>
            <a:pPr algn="ctr">
              <a:lnSpc>
                <a:spcPts val="2952"/>
              </a:lnSpc>
            </a:pPr>
            <a:r>
              <a:rPr lang="en-US" sz="2108" spc="-42">
                <a:solidFill>
                  <a:srgbClr val="FFFFFF"/>
                </a:solidFill>
                <a:latin typeface="Poppins"/>
                <a:ea typeface="Poppins"/>
                <a:cs typeface="Poppins"/>
                <a:sym typeface="Poppins"/>
              </a:rPr>
              <a:t>Abdullrahman</a:t>
            </a:r>
          </a:p>
          <a:p>
            <a:pPr algn="ctr">
              <a:lnSpc>
                <a:spcPts val="2952"/>
              </a:lnSpc>
            </a:pPr>
            <a:r>
              <a:rPr lang="en-US" sz="2108" spc="-42">
                <a:solidFill>
                  <a:srgbClr val="FFFFFF"/>
                </a:solidFill>
                <a:latin typeface="Poppins"/>
                <a:ea typeface="Poppins"/>
                <a:cs typeface="Poppins"/>
                <a:sym typeface="Poppins"/>
              </a:rPr>
              <a:t>Asmaa Mahmoud</a:t>
            </a:r>
          </a:p>
          <a:p>
            <a:pPr algn="ctr">
              <a:lnSpc>
                <a:spcPts val="2952"/>
              </a:lnSpc>
            </a:pPr>
            <a:r>
              <a:rPr lang="en-US" sz="2108" spc="-42">
                <a:solidFill>
                  <a:srgbClr val="FFFFFF"/>
                </a:solidFill>
                <a:latin typeface="Poppins"/>
                <a:ea typeface="Poppins"/>
                <a:cs typeface="Poppins"/>
                <a:sym typeface="Poppins"/>
              </a:rPr>
              <a:t>Aya</a:t>
            </a:r>
          </a:p>
          <a:p>
            <a:pPr algn="ctr">
              <a:lnSpc>
                <a:spcPts val="2952"/>
              </a:lnSpc>
            </a:pPr>
            <a:r>
              <a:rPr lang="en-US" sz="2108" spc="-42">
                <a:solidFill>
                  <a:srgbClr val="FFFFFF"/>
                </a:solidFill>
                <a:latin typeface="Poppins"/>
                <a:ea typeface="Poppins"/>
                <a:cs typeface="Poppins"/>
                <a:sym typeface="Poppins"/>
              </a:rPr>
              <a:t>Shahd Ramadan</a:t>
            </a:r>
          </a:p>
          <a:p>
            <a:pPr algn="ctr">
              <a:lnSpc>
                <a:spcPts val="2952"/>
              </a:lnSpc>
            </a:pPr>
            <a:r>
              <a:rPr lang="en-US" sz="2108" spc="-42">
                <a:solidFill>
                  <a:srgbClr val="FFFFFF"/>
                </a:solidFill>
                <a:latin typeface="Poppins"/>
                <a:ea typeface="Poppins"/>
                <a:cs typeface="Poppins"/>
                <a:sym typeface="Poppins"/>
              </a:rPr>
              <a:t>Yousef</a:t>
            </a:r>
          </a:p>
          <a:p>
            <a:pPr algn="ctr">
              <a:lnSpc>
                <a:spcPts val="2952"/>
              </a:lnSpc>
            </a:pPr>
            <a:endParaRPr lang="en-US" sz="2108" spc="-42">
              <a:solidFill>
                <a:srgbClr val="FFFFFF"/>
              </a:solidFill>
              <a:latin typeface="Poppins"/>
              <a:ea typeface="Poppins"/>
              <a:cs typeface="Poppins"/>
              <a:sym typeface="Poppins"/>
            </a:endParaRPr>
          </a:p>
          <a:p>
            <a:pPr marL="0" lvl="0" indent="0" algn="ctr">
              <a:lnSpc>
                <a:spcPts val="2952"/>
              </a:lnSpc>
              <a:spcBef>
                <a:spcPct val="0"/>
              </a:spcBef>
            </a:pPr>
            <a:endParaRPr lang="en-US" sz="2108" spc="-42">
              <a:solidFill>
                <a:srgbClr val="FFFFFF"/>
              </a:solidFill>
              <a:latin typeface="Poppins"/>
              <a:ea typeface="Poppins"/>
              <a:cs typeface="Poppins"/>
              <a:sym typeface="Poppins"/>
            </a:endParaRPr>
          </a:p>
        </p:txBody>
      </p:sp>
      <p:sp>
        <p:nvSpPr>
          <p:cNvPr id="10" name="AutoShape 10"/>
          <p:cNvSpPr/>
          <p:nvPr/>
        </p:nvSpPr>
        <p:spPr>
          <a:xfrm>
            <a:off x="5897880" y="6298263"/>
            <a:ext cx="6492240" cy="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332</Words>
  <Application>Microsoft Office PowerPoint</Application>
  <PresentationFormat>Custom</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Poppins</vt:lpstr>
      <vt:lpstr>Arial</vt:lpstr>
      <vt:lpstr>Open Sans Extra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Shahd.1714666</cp:lastModifiedBy>
  <cp:revision>2</cp:revision>
  <dcterms:created xsi:type="dcterms:W3CDTF">2006-08-16T00:00:00Z</dcterms:created>
  <dcterms:modified xsi:type="dcterms:W3CDTF">2024-10-19T11:26:53Z</dcterms:modified>
  <dc:identifier>DAGUAsks3CY</dc:identifier>
</cp:coreProperties>
</file>